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07" r:id="rId2"/>
    <p:sldId id="365" r:id="rId3"/>
    <p:sldId id="367" r:id="rId4"/>
    <p:sldId id="368" r:id="rId5"/>
    <p:sldId id="369" r:id="rId6"/>
    <p:sldId id="460" r:id="rId7"/>
    <p:sldId id="508" r:id="rId8"/>
    <p:sldId id="464" r:id="rId9"/>
    <p:sldId id="462" r:id="rId10"/>
    <p:sldId id="509" r:id="rId11"/>
    <p:sldId id="510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23" r:id="rId25"/>
    <p:sldId id="524" r:id="rId26"/>
    <p:sldId id="525" r:id="rId27"/>
    <p:sldId id="526" r:id="rId28"/>
    <p:sldId id="527" r:id="rId29"/>
    <p:sldId id="528" r:id="rId30"/>
    <p:sldId id="482" r:id="rId31"/>
    <p:sldId id="483" r:id="rId32"/>
    <p:sldId id="484" r:id="rId33"/>
    <p:sldId id="485" r:id="rId34"/>
    <p:sldId id="486" r:id="rId3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1YLgqSC6k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6Tghpb-MzjlZDni79fLRcRWyO11FUpPo" TargetMode="External"/><Relationship Id="rId2" Type="http://schemas.openxmlformats.org/officeDocument/2006/relationships/hyperlink" Target="https://drive.google.com/drive/folders/1w0hNx4bcX-JL98GHK76SXy0Rl3EimRB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CmJGZM2MbhYTMlDTbYT7zPnmoYzZmDWl" TargetMode="External"/><Relationship Id="rId2" Type="http://schemas.openxmlformats.org/officeDocument/2006/relationships/hyperlink" Target="https://drive.google.com/drive/folders/1T-xggDa_RlNjoqX8qwiCE-ijQOd1gRl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07493-AE58-7336-035F-A52005E16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HELICÓPTERO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9F5C8F-CAA6-2308-CFE3-44A035065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28097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17D9A-CA8B-E335-97C0-68BC9B2C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9E67F81-EC06-DC97-311D-7A0857ED7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4738"/>
          <a:stretch/>
        </p:blipFill>
        <p:spPr>
          <a:xfrm>
            <a:off x="4254691" y="415498"/>
            <a:ext cx="7848392" cy="61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D38CB-05F7-DBB7-FBEC-F1373FED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4B867564-12BA-57FD-3868-132045597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1" b="9012"/>
          <a:stretch/>
        </p:blipFill>
        <p:spPr>
          <a:xfrm>
            <a:off x="409496" y="1268088"/>
            <a:ext cx="11373007" cy="432182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A80D9EB-BF38-2238-6EC0-6B37377B0499}"/>
              </a:ext>
            </a:extLst>
          </p:cNvPr>
          <p:cNvSpPr/>
          <p:nvPr/>
        </p:nvSpPr>
        <p:spPr>
          <a:xfrm>
            <a:off x="2662327" y="621713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201737"/>
              <a:gd name="adj6" fmla="val 3948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118297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43A6E-513F-6254-D8D9-0B51E23D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0AB4126D-4B9D-5E8D-17CC-A3A6A514B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7925"/>
          <a:stretch/>
        </p:blipFill>
        <p:spPr>
          <a:xfrm>
            <a:off x="373991" y="996350"/>
            <a:ext cx="11444017" cy="486529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509FDBC-0C03-5AEA-4207-10B32B270447}"/>
              </a:ext>
            </a:extLst>
          </p:cNvPr>
          <p:cNvSpPr/>
          <p:nvPr/>
        </p:nvSpPr>
        <p:spPr>
          <a:xfrm>
            <a:off x="2980263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252909"/>
              <a:gd name="adj6" fmla="val 2471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2A76A86-9695-B451-CDAC-CE1C4BFC063F}"/>
              </a:ext>
            </a:extLst>
          </p:cNvPr>
          <p:cNvSpPr/>
          <p:nvPr/>
        </p:nvSpPr>
        <p:spPr>
          <a:xfrm>
            <a:off x="8531258" y="587620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424574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FB837-1944-FADB-60A1-E840E697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DC5CED7F-A521-9B15-374F-A526B3547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7925"/>
          <a:stretch/>
        </p:blipFill>
        <p:spPr>
          <a:xfrm>
            <a:off x="374400" y="997200"/>
            <a:ext cx="11448491" cy="4867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940A4C5-69D9-E18E-3284-C20BE5E29939}"/>
              </a:ext>
            </a:extLst>
          </p:cNvPr>
          <p:cNvSpPr/>
          <p:nvPr/>
        </p:nvSpPr>
        <p:spPr>
          <a:xfrm>
            <a:off x="2688099" y="41549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240743"/>
              <a:gd name="adj6" fmla="val 33455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0941708-0065-7060-E91C-3C547C3D2BF6}"/>
              </a:ext>
            </a:extLst>
          </p:cNvPr>
          <p:cNvSpPr/>
          <p:nvPr/>
        </p:nvSpPr>
        <p:spPr>
          <a:xfrm>
            <a:off x="8116478" y="687588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6803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031F2-731F-F72C-58E1-7564450E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BACEDEC0-B6F1-E5A9-3534-29297006E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7925"/>
          <a:stretch/>
        </p:blipFill>
        <p:spPr>
          <a:xfrm>
            <a:off x="374400" y="997200"/>
            <a:ext cx="11448493" cy="4867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C42E450-83D3-A49B-FA6F-30EABAB8BD9D}"/>
              </a:ext>
            </a:extLst>
          </p:cNvPr>
          <p:cNvSpPr/>
          <p:nvPr/>
        </p:nvSpPr>
        <p:spPr>
          <a:xfrm>
            <a:off x="1444677" y="603060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32248"/>
              <a:gd name="adj5" fmla="val -606971"/>
              <a:gd name="adj6" fmla="val 2983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154975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547D3-0EEB-0CB0-C86E-DADFE52D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9DA1F31A-4A97-205E-13C7-F5340E83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7925"/>
          <a:stretch/>
        </p:blipFill>
        <p:spPr>
          <a:xfrm>
            <a:off x="374400" y="997200"/>
            <a:ext cx="11448495" cy="4867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BD5D102-C3F0-4DC8-C59E-D5084D21E760}"/>
              </a:ext>
            </a:extLst>
          </p:cNvPr>
          <p:cNvSpPr/>
          <p:nvPr/>
        </p:nvSpPr>
        <p:spPr>
          <a:xfrm>
            <a:off x="1002037" y="1138759"/>
            <a:ext cx="1355463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345512"/>
              <a:gd name="adj6" fmla="val 27635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8431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6A438-FC04-070E-09B7-416E4DE5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71021EFA-9CEE-B68D-C2DE-EF452BDA8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7925"/>
          <a:stretch/>
        </p:blipFill>
        <p:spPr>
          <a:xfrm>
            <a:off x="374400" y="997200"/>
            <a:ext cx="11448495" cy="4867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3692D59-1F83-1A51-1728-FB3398792114}"/>
              </a:ext>
            </a:extLst>
          </p:cNvPr>
          <p:cNvSpPr/>
          <p:nvPr/>
        </p:nvSpPr>
        <p:spPr>
          <a:xfrm>
            <a:off x="1817617" y="626217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-488865"/>
              <a:gd name="adj6" fmla="val 3830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5ED9F8AE-D0A9-3284-10A3-DC823F9D83B4}"/>
              </a:ext>
            </a:extLst>
          </p:cNvPr>
          <p:cNvSpPr/>
          <p:nvPr/>
        </p:nvSpPr>
        <p:spPr>
          <a:xfrm>
            <a:off x="7277493" y="5956159"/>
            <a:ext cx="904973" cy="612024"/>
          </a:xfrm>
          <a:prstGeom prst="wedgeEllipseCallout">
            <a:avLst>
              <a:gd name="adj1" fmla="val -99851"/>
              <a:gd name="adj2" fmla="val -109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3395384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60ADC-148F-0CCE-E195-201F6E63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F2F979DC-65C9-20C2-D7AE-310114D08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7925"/>
          <a:stretch/>
        </p:blipFill>
        <p:spPr>
          <a:xfrm>
            <a:off x="374400" y="997200"/>
            <a:ext cx="11448495" cy="4867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8A4F9B3-E79C-1B52-8F4A-E999F3F7286F}"/>
              </a:ext>
            </a:extLst>
          </p:cNvPr>
          <p:cNvSpPr/>
          <p:nvPr/>
        </p:nvSpPr>
        <p:spPr>
          <a:xfrm>
            <a:off x="442639" y="9936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376762"/>
              <a:gd name="adj6" fmla="val 35904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71763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9BC52-F57C-C7D5-1CF9-4EF98CBF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14A35C94-CB85-0ACC-AAB3-C3515C1F4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7925"/>
          <a:stretch/>
        </p:blipFill>
        <p:spPr>
          <a:xfrm>
            <a:off x="374400" y="997200"/>
            <a:ext cx="11448497" cy="4867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29181E9-B315-BA09-6F1C-91D4070AF40A}"/>
              </a:ext>
            </a:extLst>
          </p:cNvPr>
          <p:cNvSpPr/>
          <p:nvPr/>
        </p:nvSpPr>
        <p:spPr>
          <a:xfrm>
            <a:off x="369103" y="585848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-549464"/>
              <a:gd name="adj6" fmla="val 29246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1464313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FCD92-AC41-D2D6-0050-D7F9A8FC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732950C2-8519-952E-BBC6-4C5FB3C8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7925"/>
          <a:stretch/>
        </p:blipFill>
        <p:spPr>
          <a:xfrm>
            <a:off x="374400" y="997200"/>
            <a:ext cx="11448499" cy="4867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38FF444-253C-81E5-0924-A78F08D9F62E}"/>
              </a:ext>
            </a:extLst>
          </p:cNvPr>
          <p:cNvSpPr/>
          <p:nvPr/>
        </p:nvSpPr>
        <p:spPr>
          <a:xfrm>
            <a:off x="369101" y="993600"/>
            <a:ext cx="1355463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25467"/>
              <a:gd name="adj5" fmla="val 370158"/>
              <a:gd name="adj6" fmla="val 25340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77682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976504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3603B-2205-456F-5E41-5D2E4869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6600459E-EA73-747E-FA9F-3230E3F2F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10301"/>
          <a:stretch/>
        </p:blipFill>
        <p:spPr>
          <a:xfrm>
            <a:off x="374400" y="997200"/>
            <a:ext cx="11088252" cy="4867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84A2895-A7DE-8C81-1B24-4758C099968F}"/>
              </a:ext>
            </a:extLst>
          </p:cNvPr>
          <p:cNvSpPr/>
          <p:nvPr/>
        </p:nvSpPr>
        <p:spPr>
          <a:xfrm>
            <a:off x="1182375" y="603060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-368375"/>
              <a:gd name="adj6" fmla="val 3190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71F4C0B-9300-CB72-13C3-76129A832773}"/>
              </a:ext>
            </a:extLst>
          </p:cNvPr>
          <p:cNvSpPr/>
          <p:nvPr/>
        </p:nvSpPr>
        <p:spPr>
          <a:xfrm>
            <a:off x="6909848" y="5860800"/>
            <a:ext cx="904973" cy="612024"/>
          </a:xfrm>
          <a:prstGeom prst="wedgeEllipseCallout">
            <a:avLst>
              <a:gd name="adj1" fmla="val -101934"/>
              <a:gd name="adj2" fmla="val -129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4136794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E1A97-5404-6584-5519-E7FD3B78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circuito, reloj&#10;&#10;Descripción generada automáticamente">
            <a:extLst>
              <a:ext uri="{FF2B5EF4-FFF2-40B4-BE49-F238E27FC236}">
                <a16:creationId xmlns:a16="http://schemas.microsoft.com/office/drawing/2014/main" id="{646DD1C4-56F2-07EF-3827-D162C385F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10301"/>
          <a:stretch/>
        </p:blipFill>
        <p:spPr>
          <a:xfrm>
            <a:off x="374400" y="997200"/>
            <a:ext cx="11088254" cy="4867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F939EF3-1A7B-9BB4-E0E6-9CB89186C03B}"/>
              </a:ext>
            </a:extLst>
          </p:cNvPr>
          <p:cNvSpPr/>
          <p:nvPr/>
        </p:nvSpPr>
        <p:spPr>
          <a:xfrm>
            <a:off x="374400" y="9936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29720"/>
              <a:gd name="adj5" fmla="val 357980"/>
              <a:gd name="adj6" fmla="val 26582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884141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2D986-DC47-0568-7DB8-4D7C8C40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circuito, reloj&#10;&#10;Descripción generada automáticamente">
            <a:extLst>
              <a:ext uri="{FF2B5EF4-FFF2-40B4-BE49-F238E27FC236}">
                <a16:creationId xmlns:a16="http://schemas.microsoft.com/office/drawing/2014/main" id="{82830D8D-78A8-D0EE-82D5-50AC97C32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10301"/>
          <a:stretch/>
        </p:blipFill>
        <p:spPr>
          <a:xfrm>
            <a:off x="374400" y="997200"/>
            <a:ext cx="11088256" cy="4867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070CDED-0BE3-E7AA-3B30-7172F391133E}"/>
              </a:ext>
            </a:extLst>
          </p:cNvPr>
          <p:cNvSpPr/>
          <p:nvPr/>
        </p:nvSpPr>
        <p:spPr>
          <a:xfrm>
            <a:off x="51612" y="830997"/>
            <a:ext cx="1355463" cy="344244"/>
          </a:xfrm>
          <a:prstGeom prst="accentCallout2">
            <a:avLst>
              <a:gd name="adj1" fmla="val 48601"/>
              <a:gd name="adj2" fmla="val 106961"/>
              <a:gd name="adj3" fmla="val 48601"/>
              <a:gd name="adj4" fmla="val 118513"/>
              <a:gd name="adj5" fmla="val 375634"/>
              <a:gd name="adj6" fmla="val 1685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3380803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21925-B546-761D-B408-B15B53E5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CD2CF64-B055-D56A-7B4C-6A470C744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7397"/>
          <a:stretch/>
        </p:blipFill>
        <p:spPr>
          <a:xfrm>
            <a:off x="2505301" y="567292"/>
            <a:ext cx="9701835" cy="5814654"/>
          </a:xfrm>
          <a:prstGeom prst="rect">
            <a:avLst/>
          </a:prstGeom>
        </p:spPr>
      </p:pic>
      <p:sp>
        <p:nvSpPr>
          <p:cNvPr id="6" name="Globo: línea doblada con barra de énfasis 5">
            <a:extLst>
              <a:ext uri="{FF2B5EF4-FFF2-40B4-BE49-F238E27FC236}">
                <a16:creationId xmlns:a16="http://schemas.microsoft.com/office/drawing/2014/main" id="{7B1E12D0-2D97-438E-9EC1-7B610886C8A9}"/>
              </a:ext>
            </a:extLst>
          </p:cNvPr>
          <p:cNvSpPr/>
          <p:nvPr/>
        </p:nvSpPr>
        <p:spPr>
          <a:xfrm>
            <a:off x="1070349" y="122182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379887"/>
              <a:gd name="adj6" fmla="val 31385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66315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9B802-041F-0F20-4ED1-59C4BEE6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546E2B4-5F5D-1563-DD90-AEA839C03D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6219"/>
          <a:stretch/>
        </p:blipFill>
        <p:spPr>
          <a:xfrm>
            <a:off x="2543308" y="502811"/>
            <a:ext cx="9532429" cy="626211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BB0BAEA-77B5-DB4D-5A05-D8A80FF253D5}"/>
              </a:ext>
            </a:extLst>
          </p:cNvPr>
          <p:cNvSpPr/>
          <p:nvPr/>
        </p:nvSpPr>
        <p:spPr>
          <a:xfrm>
            <a:off x="6750124" y="953002"/>
            <a:ext cx="1118795" cy="344244"/>
          </a:xfrm>
          <a:prstGeom prst="accentCallout2">
            <a:avLst>
              <a:gd name="adj1" fmla="val 51726"/>
              <a:gd name="adj2" fmla="val -6501"/>
              <a:gd name="adj3" fmla="val 54464"/>
              <a:gd name="adj4" fmla="val -39699"/>
              <a:gd name="adj5" fmla="val 401762"/>
              <a:gd name="adj6" fmla="val -1476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FF427C49-E658-036A-A215-12C1F5F5AE0F}"/>
              </a:ext>
            </a:extLst>
          </p:cNvPr>
          <p:cNvSpPr/>
          <p:nvPr/>
        </p:nvSpPr>
        <p:spPr>
          <a:xfrm>
            <a:off x="10633434" y="1461875"/>
            <a:ext cx="904973" cy="612024"/>
          </a:xfrm>
          <a:prstGeom prst="wedgeEllipseCallout">
            <a:avLst>
              <a:gd name="adj1" fmla="val -168601"/>
              <a:gd name="adj2" fmla="val 663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329784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C04C5-E821-86F1-C095-725AB6EC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15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A44A322-35D4-FB01-4627-654FF775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6219"/>
          <a:stretch/>
        </p:blipFill>
        <p:spPr>
          <a:xfrm>
            <a:off x="2545200" y="504000"/>
            <a:ext cx="9535306" cy="6264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E85C4E6-5D42-367C-E1BA-879F17A42FF2}"/>
              </a:ext>
            </a:extLst>
          </p:cNvPr>
          <p:cNvSpPr/>
          <p:nvPr/>
        </p:nvSpPr>
        <p:spPr>
          <a:xfrm>
            <a:off x="0" y="1846989"/>
            <a:ext cx="1355463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345512"/>
              <a:gd name="adj6" fmla="val 27218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888261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69AAE-0FF7-F9DA-E894-459100E7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16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04FFA95-B75E-71F4-45BC-F4F58EE0A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6219"/>
          <a:stretch/>
        </p:blipFill>
        <p:spPr>
          <a:xfrm>
            <a:off x="2545200" y="504000"/>
            <a:ext cx="9535308" cy="6264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0469932-4E9F-DE11-E4E9-9772EADB446A}"/>
              </a:ext>
            </a:extLst>
          </p:cNvPr>
          <p:cNvSpPr/>
          <p:nvPr/>
        </p:nvSpPr>
        <p:spPr>
          <a:xfrm>
            <a:off x="550779" y="109406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379887"/>
              <a:gd name="adj6" fmla="val 31385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52350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915A4-9B58-9CF9-3D01-E2167751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17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5F92466-A9AE-2300-B928-6B34ECAAC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6219"/>
          <a:stretch/>
        </p:blipFill>
        <p:spPr>
          <a:xfrm>
            <a:off x="2545200" y="504000"/>
            <a:ext cx="9535312" cy="6264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FFC9F89A-2286-FAE5-BFEA-990A19D5A774}"/>
              </a:ext>
            </a:extLst>
          </p:cNvPr>
          <p:cNvSpPr/>
          <p:nvPr/>
        </p:nvSpPr>
        <p:spPr>
          <a:xfrm>
            <a:off x="622977" y="3982743"/>
            <a:ext cx="1118795" cy="344244"/>
          </a:xfrm>
          <a:prstGeom prst="accentCallout2">
            <a:avLst>
              <a:gd name="adj1" fmla="val 59941"/>
              <a:gd name="adj2" fmla="val 103035"/>
              <a:gd name="adj3" fmla="val 59940"/>
              <a:gd name="adj4" fmla="val 122077"/>
              <a:gd name="adj5" fmla="val 403695"/>
              <a:gd name="adj6" fmla="val 33600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A448E29-4188-0F0C-2DE5-9393CD3F922A}"/>
              </a:ext>
            </a:extLst>
          </p:cNvPr>
          <p:cNvSpPr/>
          <p:nvPr/>
        </p:nvSpPr>
        <p:spPr>
          <a:xfrm>
            <a:off x="10162095" y="1518435"/>
            <a:ext cx="904973" cy="612024"/>
          </a:xfrm>
          <a:prstGeom prst="wedgeEllipseCallout">
            <a:avLst>
              <a:gd name="adj1" fmla="val -135268"/>
              <a:gd name="adj2" fmla="val 6497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D11</a:t>
            </a:r>
          </a:p>
        </p:txBody>
      </p:sp>
    </p:spTree>
    <p:extLst>
      <p:ext uri="{BB962C8B-B14F-4D97-AF65-F5344CB8AC3E}">
        <p14:creationId xmlns:p14="http://schemas.microsoft.com/office/powerpoint/2010/main" val="1814633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D11F5-467C-7865-CFD1-005F454F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18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C9A3E7E-8ACA-4EB9-8A49-897FCFC85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5328"/>
          <a:stretch/>
        </p:blipFill>
        <p:spPr>
          <a:xfrm>
            <a:off x="3874140" y="313799"/>
            <a:ext cx="8182741" cy="642010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7B9F843-82B9-84D6-DC84-ED95C0D854C8}"/>
              </a:ext>
            </a:extLst>
          </p:cNvPr>
          <p:cNvSpPr/>
          <p:nvPr/>
        </p:nvSpPr>
        <p:spPr>
          <a:xfrm>
            <a:off x="1358158" y="209330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245512"/>
              <a:gd name="adj6" fmla="val 27443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8754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48BE3-14CA-7368-BE88-37398B71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19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4C943CB-745E-FDD6-0CC9-60C12B7D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b="5328"/>
          <a:stretch/>
        </p:blipFill>
        <p:spPr>
          <a:xfrm>
            <a:off x="3873600" y="313200"/>
            <a:ext cx="8181078" cy="6418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8BACBCD-CB8A-9C62-FAF9-D549C0DBE442}"/>
              </a:ext>
            </a:extLst>
          </p:cNvPr>
          <p:cNvSpPr/>
          <p:nvPr/>
        </p:nvSpPr>
        <p:spPr>
          <a:xfrm>
            <a:off x="1034873" y="6032933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1339"/>
              <a:gd name="adj4" fmla="val 165109"/>
              <a:gd name="adj5" fmla="val -420115"/>
              <a:gd name="adj6" fmla="val 3177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5F4178D-9244-F448-C990-8BCCE36F1565}"/>
              </a:ext>
            </a:extLst>
          </p:cNvPr>
          <p:cNvSpPr/>
          <p:nvPr/>
        </p:nvSpPr>
        <p:spPr>
          <a:xfrm>
            <a:off x="10246936" y="1820093"/>
            <a:ext cx="904973" cy="612024"/>
          </a:xfrm>
          <a:prstGeom prst="wedgeEllipseCallout">
            <a:avLst>
              <a:gd name="adj1" fmla="val -121726"/>
              <a:gd name="adj2" fmla="val 622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D10</a:t>
            </a:r>
          </a:p>
        </p:txBody>
      </p:sp>
    </p:spTree>
    <p:extLst>
      <p:ext uri="{BB962C8B-B14F-4D97-AF65-F5344CB8AC3E}">
        <p14:creationId xmlns:p14="http://schemas.microsoft.com/office/powerpoint/2010/main" val="858658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r>
              <a:rPr lang="es-MX" dirty="0"/>
              <a:t>Analizar la lógica del funcionamiento de las hélices y su aplicación.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7674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6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989704"/>
            <a:ext cx="5097007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23F7FD-429C-8410-6582-25E42DCEE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32" y="863088"/>
            <a:ext cx="5113269" cy="513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184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612895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53062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Una vez terminado el proyecto proponer los siguientes retos:</a:t>
            </a:r>
          </a:p>
          <a:p>
            <a:pPr lvl="0" algn="just"/>
            <a:r>
              <a:rPr lang="es-MX" dirty="0"/>
              <a:t>Disminuir la velocidad del motor de DC.</a:t>
            </a:r>
          </a:p>
          <a:p>
            <a:pPr lvl="0" algn="just"/>
            <a:r>
              <a:rPr lang="es-MX" dirty="0"/>
              <a:t>Hacer que el foquito LED rojo encienda y apague de forma intermitente alternadamente al foquito LED amarillo.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67096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Simular el funcionamiento de un helicóptero, de tal manera que, al presionar un botón pulsador, se encienden los LED amarillo y rojo, además de hacer girar las hélices mediante un motor.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E397443-DEA8-E5FF-3EEE-02E8525FA2E0}"/>
              </a:ext>
            </a:extLst>
          </p:cNvPr>
          <p:cNvGrpSpPr/>
          <p:nvPr/>
        </p:nvGrpSpPr>
        <p:grpSpPr>
          <a:xfrm>
            <a:off x="5734938" y="806825"/>
            <a:ext cx="5415634" cy="4303498"/>
            <a:chOff x="3486589" y="1375954"/>
            <a:chExt cx="5415634" cy="4303498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1728F054-56A5-345C-E5AB-7798B7895A96}"/>
                </a:ext>
              </a:extLst>
            </p:cNvPr>
            <p:cNvGrpSpPr/>
            <p:nvPr/>
          </p:nvGrpSpPr>
          <p:grpSpPr>
            <a:xfrm>
              <a:off x="4610771" y="4313178"/>
              <a:ext cx="579106" cy="1366274"/>
              <a:chOff x="1447630" y="5147678"/>
              <a:chExt cx="730164" cy="1611836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D9EA1FC6-97A0-37C4-A83A-35B5D4DE0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630" y="5973490"/>
                <a:ext cx="730164" cy="786024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DD89CEC3-F714-24E1-0A64-1B152BFF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630" y="5147678"/>
                <a:ext cx="532756" cy="739750"/>
              </a:xfrm>
              <a:prstGeom prst="rect">
                <a:avLst/>
              </a:prstGeom>
            </p:spPr>
          </p:pic>
        </p:grp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3FA3B03A-C309-2BA0-BC3C-F6181A2E2993}"/>
                </a:ext>
              </a:extLst>
            </p:cNvPr>
            <p:cNvGrpSpPr/>
            <p:nvPr/>
          </p:nvGrpSpPr>
          <p:grpSpPr>
            <a:xfrm>
              <a:off x="7118609" y="4367324"/>
              <a:ext cx="532757" cy="1291707"/>
              <a:chOff x="4085047" y="5147678"/>
              <a:chExt cx="730164" cy="1611836"/>
            </a:xfrm>
          </p:grpSpPr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990681D4-3A55-81CD-DB3C-65F819FBC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5047" y="5973490"/>
                <a:ext cx="730164" cy="786024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847DBCDE-6AD3-0290-3CC0-67084FCBE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5047" y="5147678"/>
                <a:ext cx="532756" cy="739750"/>
              </a:xfrm>
              <a:prstGeom prst="rect">
                <a:avLst/>
              </a:prstGeom>
            </p:spPr>
          </p:pic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4E9C3961-0B07-0DBF-8DA4-1965F47BD2BD}"/>
                </a:ext>
              </a:extLst>
            </p:cNvPr>
            <p:cNvGrpSpPr/>
            <p:nvPr/>
          </p:nvGrpSpPr>
          <p:grpSpPr>
            <a:xfrm>
              <a:off x="3486589" y="1375954"/>
              <a:ext cx="2739886" cy="3366207"/>
              <a:chOff x="86689" y="1109454"/>
              <a:chExt cx="2960499" cy="3595583"/>
            </a:xfrm>
          </p:grpSpPr>
          <p:pic>
            <p:nvPicPr>
              <p:cNvPr id="60" name="Imagen 59">
                <a:extLst>
                  <a:ext uri="{FF2B5EF4-FFF2-40B4-BE49-F238E27FC236}">
                    <a16:creationId xmlns:a16="http://schemas.microsoft.com/office/drawing/2014/main" id="{DE8A8ADD-61BE-F355-6E01-D1770AE97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4366" y="1213162"/>
                <a:ext cx="328872" cy="540000"/>
              </a:xfrm>
              <a:prstGeom prst="rect">
                <a:avLst/>
              </a:prstGeom>
            </p:spPr>
          </p:pic>
          <p:pic>
            <p:nvPicPr>
              <p:cNvPr id="61" name="Imagen 60">
                <a:extLst>
                  <a:ext uri="{FF2B5EF4-FFF2-40B4-BE49-F238E27FC236}">
                    <a16:creationId xmlns:a16="http://schemas.microsoft.com/office/drawing/2014/main" id="{64DE9C17-29DB-6D2A-F6B1-CB4C9A3D9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2336" y="1940016"/>
                <a:ext cx="330902" cy="540000"/>
              </a:xfrm>
              <a:prstGeom prst="rect">
                <a:avLst/>
              </a:prstGeom>
            </p:spPr>
          </p:pic>
          <p:pic>
            <p:nvPicPr>
              <p:cNvPr id="62" name="Imagen 61">
                <a:extLst>
                  <a:ext uri="{FF2B5EF4-FFF2-40B4-BE49-F238E27FC236}">
                    <a16:creationId xmlns:a16="http://schemas.microsoft.com/office/drawing/2014/main" id="{0266A6EF-72E9-04FF-FCC1-246C737D4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336" y="1213162"/>
                <a:ext cx="322415" cy="540000"/>
              </a:xfrm>
              <a:prstGeom prst="rect">
                <a:avLst/>
              </a:prstGeom>
            </p:spPr>
          </p:pic>
          <p:pic>
            <p:nvPicPr>
              <p:cNvPr id="63" name="Imagen 62">
                <a:extLst>
                  <a:ext uri="{FF2B5EF4-FFF2-40B4-BE49-F238E27FC236}">
                    <a16:creationId xmlns:a16="http://schemas.microsoft.com/office/drawing/2014/main" id="{25606B36-D2C8-FED7-0AE5-08D30F55F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335" y="1940016"/>
                <a:ext cx="322415" cy="540000"/>
              </a:xfrm>
              <a:prstGeom prst="rect">
                <a:avLst/>
              </a:prstGeom>
            </p:spPr>
          </p:pic>
          <p:pic>
            <p:nvPicPr>
              <p:cNvPr id="64" name="Imagen 63">
                <a:extLst>
                  <a:ext uri="{FF2B5EF4-FFF2-40B4-BE49-F238E27FC236}">
                    <a16:creationId xmlns:a16="http://schemas.microsoft.com/office/drawing/2014/main" id="{CF68ADD2-2A15-9377-365B-E2E04D70D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2336" y="2666870"/>
                <a:ext cx="328872" cy="540000"/>
              </a:xfrm>
              <a:prstGeom prst="rect">
                <a:avLst/>
              </a:prstGeom>
            </p:spPr>
          </p:pic>
          <p:pic>
            <p:nvPicPr>
              <p:cNvPr id="65" name="Imagen 64">
                <a:extLst>
                  <a:ext uri="{FF2B5EF4-FFF2-40B4-BE49-F238E27FC236}">
                    <a16:creationId xmlns:a16="http://schemas.microsoft.com/office/drawing/2014/main" id="{990BB7A6-E642-19BE-512D-4D818DC1B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306" y="3393724"/>
                <a:ext cx="330902" cy="540000"/>
              </a:xfrm>
              <a:prstGeom prst="rect">
                <a:avLst/>
              </a:prstGeom>
            </p:spPr>
          </p:pic>
          <p:pic>
            <p:nvPicPr>
              <p:cNvPr id="66" name="Imagen 65">
                <a:extLst>
                  <a:ext uri="{FF2B5EF4-FFF2-40B4-BE49-F238E27FC236}">
                    <a16:creationId xmlns:a16="http://schemas.microsoft.com/office/drawing/2014/main" id="{EFADFD85-C6EA-A0DE-BABD-10535E832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306" y="2666870"/>
                <a:ext cx="322415" cy="540000"/>
              </a:xfrm>
              <a:prstGeom prst="rect">
                <a:avLst/>
              </a:prstGeom>
            </p:spPr>
          </p:pic>
          <p:pic>
            <p:nvPicPr>
              <p:cNvPr id="67" name="Imagen 66">
                <a:extLst>
                  <a:ext uri="{FF2B5EF4-FFF2-40B4-BE49-F238E27FC236}">
                    <a16:creationId xmlns:a16="http://schemas.microsoft.com/office/drawing/2014/main" id="{EAAC4BC4-D71A-7E3A-2835-CB716839E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305" y="3393724"/>
                <a:ext cx="322415" cy="540000"/>
              </a:xfrm>
              <a:prstGeom prst="rect">
                <a:avLst/>
              </a:prstGeom>
            </p:spPr>
          </p:pic>
          <p:pic>
            <p:nvPicPr>
              <p:cNvPr id="68" name="Imagen 67">
                <a:extLst>
                  <a:ext uri="{FF2B5EF4-FFF2-40B4-BE49-F238E27FC236}">
                    <a16:creationId xmlns:a16="http://schemas.microsoft.com/office/drawing/2014/main" id="{11D4E891-DF90-5DEE-1914-C9B8824D7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7794" y="1940016"/>
                <a:ext cx="668905" cy="1455041"/>
              </a:xfrm>
              <a:prstGeom prst="rect">
                <a:avLst/>
              </a:prstGeom>
            </p:spPr>
          </p:pic>
          <p:pic>
            <p:nvPicPr>
              <p:cNvPr id="69" name="Gráfico 68" descr="Actualizar">
                <a:extLst>
                  <a:ext uri="{FF2B5EF4-FFF2-40B4-BE49-F238E27FC236}">
                    <a16:creationId xmlns:a16="http://schemas.microsoft.com/office/drawing/2014/main" id="{D5363103-CA89-BB36-42E4-51030ACC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49006" y="1370506"/>
                <a:ext cx="526479" cy="526479"/>
              </a:xfrm>
              <a:prstGeom prst="rect">
                <a:avLst/>
              </a:prstGeom>
            </p:spPr>
          </p:pic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CA7324A6-C331-1B64-98B7-1A8FB3AD4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541" y="1109454"/>
                <a:ext cx="0" cy="291600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>
                <a:extLst>
                  <a:ext uri="{FF2B5EF4-FFF2-40B4-BE49-F238E27FC236}">
                    <a16:creationId xmlns:a16="http://schemas.microsoft.com/office/drawing/2014/main" id="{E9AB1458-F98D-62CF-BC83-1EB305AD9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0386" y="1115617"/>
                <a:ext cx="0" cy="291600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14AA0A4A-28AD-B24E-F2B4-203CFCA35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939" y="1109454"/>
                <a:ext cx="1456447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>
                <a:extLst>
                  <a:ext uri="{FF2B5EF4-FFF2-40B4-BE49-F238E27FC236}">
                    <a16:creationId xmlns:a16="http://schemas.microsoft.com/office/drawing/2014/main" id="{E72DA8C0-E785-2703-A077-3DA89D879F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939" y="4025454"/>
                <a:ext cx="1456447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>
                <a:extLst>
                  <a:ext uri="{FF2B5EF4-FFF2-40B4-BE49-F238E27FC236}">
                    <a16:creationId xmlns:a16="http://schemas.microsoft.com/office/drawing/2014/main" id="{D5AE81DC-C450-E38F-2649-15B1F99EB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99" y="3322455"/>
                <a:ext cx="1456447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32E134B8-9E5B-8B12-4374-4CDE7A8B4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181" y="2567454"/>
                <a:ext cx="1456447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CD3D9FAA-0D01-3CAA-13EC-6DFFEB18AD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938" y="1839509"/>
                <a:ext cx="1456447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14AC1EEA-EC31-B142-428D-7876CFD5CEF3}"/>
                  </a:ext>
                </a:extLst>
              </p:cNvPr>
              <p:cNvSpPr txBox="1"/>
              <p:nvPr/>
            </p:nvSpPr>
            <p:spPr>
              <a:xfrm>
                <a:off x="86689" y="1252329"/>
                <a:ext cx="367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>
                    <a:latin typeface="Arial Rounded MT Bold" panose="020F0704030504030204" pitchFamily="34" charset="0"/>
                  </a:rPr>
                  <a:t>1</a:t>
                </a:r>
              </a:p>
            </p:txBody>
          </p:sp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D4B579FE-2AED-A9A2-75CE-235C7BE51968}"/>
                  </a:ext>
                </a:extLst>
              </p:cNvPr>
              <p:cNvSpPr txBox="1"/>
              <p:nvPr/>
            </p:nvSpPr>
            <p:spPr>
              <a:xfrm>
                <a:off x="86689" y="1979183"/>
                <a:ext cx="367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>
                    <a:latin typeface="Arial Rounded MT Bold" panose="020F0704030504030204" pitchFamily="34" charset="0"/>
                  </a:rPr>
                  <a:t>2</a:t>
                </a:r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F8AED971-A757-678A-EA60-20D5997741B3}"/>
                  </a:ext>
                </a:extLst>
              </p:cNvPr>
              <p:cNvSpPr txBox="1"/>
              <p:nvPr/>
            </p:nvSpPr>
            <p:spPr>
              <a:xfrm>
                <a:off x="88057" y="2666870"/>
                <a:ext cx="367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>
                    <a:latin typeface="Arial Rounded MT Bold" panose="020F0704030504030204" pitchFamily="34" charset="0"/>
                  </a:rPr>
                  <a:t>3</a:t>
                </a:r>
              </a:p>
            </p:txBody>
          </p:sp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08097D9F-AB9D-3256-BEFE-BC078DC79F0E}"/>
                  </a:ext>
                </a:extLst>
              </p:cNvPr>
              <p:cNvSpPr txBox="1"/>
              <p:nvPr/>
            </p:nvSpPr>
            <p:spPr>
              <a:xfrm>
                <a:off x="89278" y="3432891"/>
                <a:ext cx="367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>
                    <a:latin typeface="Arial Rounded MT Bold" panose="020F0704030504030204" pitchFamily="34" charset="0"/>
                  </a:rPr>
                  <a:t>4</a:t>
                </a:r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C9E5B58E-FA3F-8F21-B4E2-20AF57895F19}"/>
                  </a:ext>
                </a:extLst>
              </p:cNvPr>
              <p:cNvSpPr/>
              <p:nvPr/>
            </p:nvSpPr>
            <p:spPr>
              <a:xfrm>
                <a:off x="1890385" y="4138823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29E6EDB5-BEDF-79CF-0E4D-566DA92383F6}"/>
                  </a:ext>
                </a:extLst>
              </p:cNvPr>
              <p:cNvSpPr/>
              <p:nvPr/>
            </p:nvSpPr>
            <p:spPr>
              <a:xfrm>
                <a:off x="1890385" y="4367930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3" name="Elipse 82">
                <a:extLst>
                  <a:ext uri="{FF2B5EF4-FFF2-40B4-BE49-F238E27FC236}">
                    <a16:creationId xmlns:a16="http://schemas.microsoft.com/office/drawing/2014/main" id="{3FA61858-173C-2FE1-DE7F-1CDFF3233B9E}"/>
                  </a:ext>
                </a:extLst>
              </p:cNvPr>
              <p:cNvSpPr/>
              <p:nvPr/>
            </p:nvSpPr>
            <p:spPr>
              <a:xfrm>
                <a:off x="1890385" y="4597037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84" name="Conector recto 83">
                <a:extLst>
                  <a:ext uri="{FF2B5EF4-FFF2-40B4-BE49-F238E27FC236}">
                    <a16:creationId xmlns:a16="http://schemas.microsoft.com/office/drawing/2014/main" id="{5F34039F-8B0A-C52A-711D-730381CBE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4914" y="1115617"/>
                <a:ext cx="0" cy="291600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Conector recto 84">
                <a:extLst>
                  <a:ext uri="{FF2B5EF4-FFF2-40B4-BE49-F238E27FC236}">
                    <a16:creationId xmlns:a16="http://schemas.microsoft.com/office/drawing/2014/main" id="{95937E18-E3D8-1BAD-4907-7D55075F0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2659" y="1109454"/>
                <a:ext cx="1034529" cy="1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>
                <a:extLst>
                  <a:ext uri="{FF2B5EF4-FFF2-40B4-BE49-F238E27FC236}">
                    <a16:creationId xmlns:a16="http://schemas.microsoft.com/office/drawing/2014/main" id="{9D60CAA4-9A52-C106-F39C-A63545354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2659" y="4021580"/>
                <a:ext cx="1034529" cy="1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B7967676-04B2-E794-B512-8003071EA96C}"/>
                  </a:ext>
                </a:extLst>
              </p:cNvPr>
              <p:cNvSpPr/>
              <p:nvPr/>
            </p:nvSpPr>
            <p:spPr>
              <a:xfrm>
                <a:off x="220902" y="4138823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C4FFE7D5-CA88-4539-C409-47B5F0C63DCF}"/>
                  </a:ext>
                </a:extLst>
              </p:cNvPr>
              <p:cNvSpPr/>
              <p:nvPr/>
            </p:nvSpPr>
            <p:spPr>
              <a:xfrm>
                <a:off x="220902" y="4367930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Elipse 88">
                <a:extLst>
                  <a:ext uri="{FF2B5EF4-FFF2-40B4-BE49-F238E27FC236}">
                    <a16:creationId xmlns:a16="http://schemas.microsoft.com/office/drawing/2014/main" id="{9786ACDE-E97D-536E-AA5A-8A3318E9640A}"/>
                  </a:ext>
                </a:extLst>
              </p:cNvPr>
              <p:cNvSpPr/>
              <p:nvPr/>
            </p:nvSpPr>
            <p:spPr>
              <a:xfrm>
                <a:off x="220902" y="4597037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E6DCF65C-3D7D-4C75-2CED-E2F519ECE2F8}"/>
                </a:ext>
              </a:extLst>
            </p:cNvPr>
            <p:cNvGrpSpPr/>
            <p:nvPr/>
          </p:nvGrpSpPr>
          <p:grpSpPr>
            <a:xfrm>
              <a:off x="6491272" y="1375954"/>
              <a:ext cx="2410951" cy="2751997"/>
              <a:chOff x="3239477" y="1119491"/>
              <a:chExt cx="2549647" cy="2922163"/>
            </a:xfrm>
          </p:grpSpPr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A878DE21-DA04-89DD-0735-F6D2F2965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7091" y="2319936"/>
                <a:ext cx="322418" cy="540000"/>
              </a:xfrm>
              <a:prstGeom prst="rect">
                <a:avLst/>
              </a:prstGeom>
            </p:spPr>
          </p:pic>
          <p:pic>
            <p:nvPicPr>
              <p:cNvPr id="52" name="Imagen 51">
                <a:extLst>
                  <a:ext uri="{FF2B5EF4-FFF2-40B4-BE49-F238E27FC236}">
                    <a16:creationId xmlns:a16="http://schemas.microsoft.com/office/drawing/2014/main" id="{0A374C30-135C-4519-5B56-A2A664887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8821" y="2319936"/>
                <a:ext cx="330902" cy="540000"/>
              </a:xfrm>
              <a:prstGeom prst="rect">
                <a:avLst/>
              </a:prstGeom>
            </p:spPr>
          </p:pic>
          <p:pic>
            <p:nvPicPr>
              <p:cNvPr id="53" name="Imagen 52">
                <a:extLst>
                  <a:ext uri="{FF2B5EF4-FFF2-40B4-BE49-F238E27FC236}">
                    <a16:creationId xmlns:a16="http://schemas.microsoft.com/office/drawing/2014/main" id="{C8BC57C8-8BB6-AB06-44DB-0DD64A9A8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9035" y="1896985"/>
                <a:ext cx="668905" cy="1455041"/>
              </a:xfrm>
              <a:prstGeom prst="rect">
                <a:avLst/>
              </a:prstGeom>
            </p:spPr>
          </p:pic>
          <p:cxnSp>
            <p:nvCxnSpPr>
              <p:cNvPr id="54" name="Conector recto 53">
                <a:extLst>
                  <a:ext uri="{FF2B5EF4-FFF2-40B4-BE49-F238E27FC236}">
                    <a16:creationId xmlns:a16="http://schemas.microsoft.com/office/drawing/2014/main" id="{6ED3B31A-2951-E334-9835-E9950AF137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77" y="1119491"/>
                <a:ext cx="0" cy="291600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ector recto 54">
                <a:extLst>
                  <a:ext uri="{FF2B5EF4-FFF2-40B4-BE49-F238E27FC236}">
                    <a16:creationId xmlns:a16="http://schemas.microsoft.com/office/drawing/2014/main" id="{9431C15C-C667-1302-9C35-2FF45F765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875" y="1119491"/>
                <a:ext cx="1456447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>
                <a:extLst>
                  <a:ext uri="{FF2B5EF4-FFF2-40B4-BE49-F238E27FC236}">
                    <a16:creationId xmlns:a16="http://schemas.microsoft.com/office/drawing/2014/main" id="{CA19D179-80B0-AFB8-9313-68088869D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875" y="4035491"/>
                <a:ext cx="1456447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>
                <a:extLst>
                  <a:ext uri="{FF2B5EF4-FFF2-40B4-BE49-F238E27FC236}">
                    <a16:creationId xmlns:a16="http://schemas.microsoft.com/office/drawing/2014/main" id="{FA8F82F9-1604-E163-3B0F-9294EC688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6850" y="1125654"/>
                <a:ext cx="0" cy="291600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A644045E-0EA4-DE4C-8607-EF8BB671C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4595" y="1119491"/>
                <a:ext cx="1034529" cy="1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>
                <a:extLst>
                  <a:ext uri="{FF2B5EF4-FFF2-40B4-BE49-F238E27FC236}">
                    <a16:creationId xmlns:a16="http://schemas.microsoft.com/office/drawing/2014/main" id="{3A076818-8F6E-09D4-41CB-B5B6A47C53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4595" y="4031617"/>
                <a:ext cx="1034529" cy="1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4" name="Imagen 93">
            <a:extLst>
              <a:ext uri="{FF2B5EF4-FFF2-40B4-BE49-F238E27FC236}">
                <a16:creationId xmlns:a16="http://schemas.microsoft.com/office/drawing/2014/main" id="{C3A22BF1-9161-AE31-C23F-EB8F9DF6C6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31" y="4946852"/>
            <a:ext cx="2907740" cy="151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1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0658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¿Cuáles son los beneficios de las hélices?</a:t>
            </a:r>
          </a:p>
          <a:p>
            <a:r>
              <a:rPr lang="es-MX" dirty="0"/>
              <a:t>¿Qué pasaría si no existieran las hélices?</a:t>
            </a:r>
          </a:p>
          <a:p>
            <a:r>
              <a:rPr lang="es-MX" dirty="0"/>
              <a:t>¿En dónde se utilizan?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Funcionamiento de un helicóptero: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https://www.youtube.com/watch?v=V1YLgqSC6kk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609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E4149-66C7-AB0C-B584-8CF0BDF2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FADE01-2C81-5B64-0F32-ED72326C1A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5862" y="882128"/>
            <a:ext cx="726027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8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https://drive.google.com/drive/folders/1w0hNx4bcX-JL98GHK76SXy0Rl3EimRBX</a:t>
            </a:r>
            <a:endParaRPr lang="es-MX" dirty="0"/>
          </a:p>
          <a:p>
            <a:pPr marL="0" indent="0">
              <a:buNone/>
            </a:pPr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https://drive.google.com/drive/folders/16Tghpb-MzjlZDni79fLRcRWyO11FUpPo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8F4EA8-A20E-414C-40C7-AB6E4C10A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326207"/>
            <a:ext cx="5400000" cy="42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https://drive.google.com/drive/folders/1T-xggDa_RlNjoqX8qwiCE-ijQOd1gRlv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https://drive.google.com/drive/folders/1CmJGZM2MbhYTMlDTbYT7zPnmoYzZmDWl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E133C9-F185-938D-01B4-CB81D202C5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8951" r="9486" b="17968"/>
          <a:stretch/>
        </p:blipFill>
        <p:spPr>
          <a:xfrm>
            <a:off x="6792000" y="1341670"/>
            <a:ext cx="5400000" cy="41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644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549</Words>
  <Application>Microsoft Office PowerPoint</Application>
  <PresentationFormat>Panorámica</PresentationFormat>
  <Paragraphs>115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Arial Rounded MT Bold</vt:lpstr>
      <vt:lpstr>Trebuchet MS</vt:lpstr>
      <vt:lpstr>Tema de Office</vt:lpstr>
      <vt:lpstr>HELICÓPTERO</vt:lpstr>
      <vt:lpstr>Contenido </vt:lpstr>
      <vt:lpstr>Aprendizaje </vt:lpstr>
      <vt:lpstr>Objetivo </vt:lpstr>
      <vt:lpstr>Forma de trabajo</vt:lpstr>
      <vt:lpstr>Introducción </vt:lpstr>
      <vt:lpstr>Componentes necesario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Paso 16</vt:lpstr>
      <vt:lpstr>Paso 17</vt:lpstr>
      <vt:lpstr>Paso 18</vt:lpstr>
      <vt:lpstr>Paso 19</vt:lpstr>
      <vt:lpstr>Programación 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141</cp:revision>
  <dcterms:created xsi:type="dcterms:W3CDTF">2017-08-15T18:33:09Z</dcterms:created>
  <dcterms:modified xsi:type="dcterms:W3CDTF">2022-10-26T17:41:47Z</dcterms:modified>
</cp:coreProperties>
</file>